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263" r:id="rId3"/>
    <p:sldId id="330" r:id="rId4"/>
    <p:sldId id="331" r:id="rId5"/>
    <p:sldId id="332" r:id="rId6"/>
    <p:sldId id="333" r:id="rId7"/>
    <p:sldId id="264" r:id="rId8"/>
    <p:sldId id="328" r:id="rId9"/>
    <p:sldId id="329" r:id="rId10"/>
    <p:sldId id="367" r:id="rId11"/>
    <p:sldId id="368" r:id="rId12"/>
    <p:sldId id="369" r:id="rId13"/>
    <p:sldId id="370" r:id="rId14"/>
    <p:sldId id="371" r:id="rId15"/>
    <p:sldId id="394" r:id="rId16"/>
    <p:sldId id="265" r:id="rId17"/>
    <p:sldId id="299" r:id="rId18"/>
    <p:sldId id="300" r:id="rId19"/>
    <p:sldId id="266" r:id="rId20"/>
    <p:sldId id="301" r:id="rId21"/>
    <p:sldId id="302" r:id="rId22"/>
    <p:sldId id="432" r:id="rId23"/>
    <p:sldId id="433" r:id="rId24"/>
    <p:sldId id="434" r:id="rId25"/>
    <p:sldId id="334" r:id="rId26"/>
    <p:sldId id="335" r:id="rId27"/>
    <p:sldId id="336" r:id="rId28"/>
    <p:sldId id="267" r:id="rId29"/>
    <p:sldId id="268" r:id="rId30"/>
    <p:sldId id="269" r:id="rId31"/>
    <p:sldId id="270" r:id="rId32"/>
    <p:sldId id="413" r:id="rId33"/>
    <p:sldId id="395" r:id="rId34"/>
    <p:sldId id="414" r:id="rId35"/>
    <p:sldId id="303" r:id="rId36"/>
    <p:sldId id="304" r:id="rId37"/>
    <p:sldId id="415" r:id="rId38"/>
    <p:sldId id="312" r:id="rId39"/>
    <p:sldId id="313" r:id="rId4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24BA-BE69-4CB3-A8FD-D4D12DC8F43E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AD0B7-53CA-4C9B-BC30-7E7321A1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2024/9/21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jn1et.com/kyouan48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livedoor.blogimg.jp/pumpkin1205/imgs/b/9/b9be0df1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24</a:t>
            </a:r>
            <a:r>
              <a:rPr kumimoji="1" lang="ja-JP" altLang="en-US"/>
              <a:t>課　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楊君の日記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53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①強制・自動詞</a:t>
            </a:r>
            <a:br>
              <a:rPr kumimoji="1" lang="en-US" altLang="ja-JP" dirty="0"/>
            </a:br>
            <a:r>
              <a:rPr lang="ja-JP" altLang="en-US" dirty="0"/>
              <a:t>課長（かちょう）・部下（ぶか）</a:t>
            </a:r>
            <a:endParaRPr kumimoji="1" lang="ja-JP" altLang="en-US" dirty="0"/>
          </a:p>
        </p:txBody>
      </p:sp>
      <p:pic>
        <p:nvPicPr>
          <p:cNvPr id="1026" name="Picture 2" descr="C:\Users\akira\Desktop\使役９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28000" cy="52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6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①強制・他動詞</a:t>
            </a:r>
            <a:br>
              <a:rPr kumimoji="1" lang="en-US" altLang="ja-JP" dirty="0"/>
            </a:br>
            <a:r>
              <a:rPr lang="ja-JP" altLang="en-US" sz="4000" dirty="0"/>
              <a:t>課長（かちょう）・部下（ぶか）・皿（さら）</a:t>
            </a:r>
            <a:endParaRPr kumimoji="1" lang="ja-JP" altLang="en-US" sz="4000" dirty="0"/>
          </a:p>
        </p:txBody>
      </p:sp>
      <p:pic>
        <p:nvPicPr>
          <p:cNvPr id="2050" name="Picture 2" descr="C:\Users\akira\Desktop\使役５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54"/>
            <a:ext cx="8280000" cy="512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21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②放任・自動詞</a:t>
            </a:r>
            <a:br>
              <a:rPr kumimoji="1" lang="en-US" altLang="ja-JP" dirty="0"/>
            </a:br>
            <a:r>
              <a:rPr lang="ja-JP" altLang="en-US" sz="3600" dirty="0"/>
              <a:t>両親（りょうしん）・子（こ）ども・旅行（りょこう）</a:t>
            </a:r>
            <a:endParaRPr kumimoji="1" lang="ja-JP" altLang="en-US" sz="3600" dirty="0"/>
          </a:p>
        </p:txBody>
      </p:sp>
      <p:pic>
        <p:nvPicPr>
          <p:cNvPr id="3074" name="Picture 2" descr="C:\Users\akira\Desktop\使役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53444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81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②放任・他動詞</a:t>
            </a:r>
            <a:br>
              <a:rPr kumimoji="1" lang="en-US" altLang="ja-JP" dirty="0"/>
            </a:br>
            <a:r>
              <a:rPr lang="ja-JP" altLang="en-US" sz="3600" dirty="0"/>
              <a:t>両親（りょうしん）・子（こ）ども・ゲーム</a:t>
            </a:r>
            <a:endParaRPr kumimoji="1" lang="ja-JP" altLang="en-US" sz="3600" dirty="0"/>
          </a:p>
        </p:txBody>
      </p:sp>
      <p:pic>
        <p:nvPicPr>
          <p:cNvPr id="4098" name="Picture 2" descr="C:\Users\akira\Desktop\使役1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000" cy="461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7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③誘発</a:t>
            </a:r>
            <a:br>
              <a:rPr kumimoji="1" lang="en-US" altLang="ja-JP" dirty="0"/>
            </a:br>
            <a:r>
              <a:rPr kumimoji="1" lang="ja-JP" altLang="en-US" dirty="0"/>
              <a:t>彼は面白（おもしろ）いことをして私を笑（わら）わせました。</a:t>
            </a:r>
          </a:p>
        </p:txBody>
      </p:sp>
      <p:pic>
        <p:nvPicPr>
          <p:cNvPr id="5122" name="Picture 2" descr="C:\Users\akira\Desktop\Rf6eaf1548759dd79c2ab8fa49044803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39474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07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22320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③誘発</a:t>
            </a:r>
            <a:br>
              <a:rPr kumimoji="1" lang="en-US" altLang="ja-JP" dirty="0"/>
            </a:br>
            <a:r>
              <a:rPr kumimoji="1" lang="ja-JP" altLang="en-US" dirty="0"/>
              <a:t>私は猫カフェに行って、猫を怒らせてしまいました。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132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C:\Users\akiratachibana\Desktop\yjimage5WDOQ0P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6"/>
            <a:ext cx="6418919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83568" y="5157192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あの上司はいつも部下にお茶を入れさせます。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683568" y="5157192"/>
            <a:ext cx="7632848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4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猫</a:t>
            </a:r>
            <a:r>
              <a:rPr kumimoji="1" lang="ja-JP" altLang="en-US" dirty="0"/>
              <a:t>に散歩（さんぽ）をさせます。</a:t>
            </a:r>
          </a:p>
        </p:txBody>
      </p:sp>
      <p:pic>
        <p:nvPicPr>
          <p:cNvPr id="3074" name="Picture 2" descr="C:\Users\akiratachibana\Desktop\新しいフォルダー\original (2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8208000" cy="46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899020" y="366396"/>
            <a:ext cx="741682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47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服を脱がせ</a:t>
            </a:r>
            <a:r>
              <a:rPr lang="ja-JP" altLang="en-US" dirty="0"/>
              <a:t>ていきます。脱（ぬ）ぐ　</a:t>
            </a:r>
            <a:r>
              <a:rPr lang="zh-CN" altLang="en-US" dirty="0"/>
              <a:t>脱</a:t>
            </a:r>
            <a:endParaRPr kumimoji="1" lang="ja-JP" altLang="en-US" dirty="0"/>
          </a:p>
        </p:txBody>
      </p:sp>
      <p:pic>
        <p:nvPicPr>
          <p:cNvPr id="4098" name="Picture 2" descr="C:\Users\akiratachibana\Desktop\新しいフォルダー\original (4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26"/>
            <a:ext cx="8208000" cy="461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86374" y="404664"/>
            <a:ext cx="835200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72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50" name="Picture 2" descr="C:\Users\akiratachibana\Desktop\yjimageML87Z1S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36648"/>
            <a:ext cx="2732073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kiratachibana\Desktop\yjimageVIA1BYL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60648"/>
            <a:ext cx="3303946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kiratachibana\Desktop\slump_bad_man_stud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5002"/>
            <a:ext cx="2916000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形吹き出し 3"/>
          <p:cNvSpPr/>
          <p:nvPr/>
        </p:nvSpPr>
        <p:spPr>
          <a:xfrm>
            <a:off x="5652119" y="116632"/>
            <a:ext cx="3303946" cy="30743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雲形吹き出し 5"/>
          <p:cNvSpPr/>
          <p:nvPr/>
        </p:nvSpPr>
        <p:spPr>
          <a:xfrm>
            <a:off x="179512" y="116632"/>
            <a:ext cx="3600400" cy="3600400"/>
          </a:xfrm>
          <a:prstGeom prst="cloudCallout">
            <a:avLst>
              <a:gd name="adj1" fmla="val 38427"/>
              <a:gd name="adj2" fmla="val 703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5796136" y="275002"/>
            <a:ext cx="2808312" cy="26499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323528" y="260648"/>
            <a:ext cx="2916000" cy="29303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>
            <a:off x="323528" y="275002"/>
            <a:ext cx="2916000" cy="29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611560" y="522920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子どもには、自由に遊ばせましょう。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611560" y="5229200"/>
            <a:ext cx="698477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17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6156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１</a:t>
            </a:r>
            <a:r>
              <a:rPr lang="ja-JP" altLang="en-US" dirty="0"/>
              <a:t>．ピザ　比萨饼　　　真っ赤（まっか）　鲜红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辛（から）い　辣　　　採用（さいよう）する　任用　　</a:t>
            </a:r>
            <a:r>
              <a:rPr kumimoji="1" lang="ja-JP" altLang="en-US" dirty="0"/>
              <a:t>おなかが</a:t>
            </a:r>
            <a:r>
              <a:rPr lang="ja-JP" altLang="en-US" dirty="0"/>
              <a:t>すく　肚子饿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２．ペコペコだ　饿的　　　いやだ　讨厌的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梅雨（つゆ）が明（あ）ける　梅雨结束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気分（きぶん）　感觉，心情　　　抜（ぬ）ける　脱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３．ジャム　果酱　　　手作（てづく）り　手工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セット　成套　　　　　　凍（こお）る　冻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滑（すべ）る　打滑　　穴（あな）があく　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～ばかり　</a:t>
            </a:r>
            <a:r>
              <a:rPr lang="zh-CN" altLang="en-US" dirty="0"/>
              <a:t>刚刚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４．ニコニコ　笑嘻嘻　　　台風（たいふう）　台风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～すぎ　过　　　　　　</a:t>
            </a:r>
            <a:r>
              <a:rPr lang="ja-JP" altLang="en-US"/>
              <a:t>　　</a:t>
            </a:r>
            <a:r>
              <a:rPr lang="ja-JP" altLang="en-US" dirty="0"/>
              <a:t>　袋（ふくろ）　袋子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534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犬は、彼を学校に行かせたくないようです。</a:t>
            </a:r>
          </a:p>
        </p:txBody>
      </p:sp>
      <p:pic>
        <p:nvPicPr>
          <p:cNvPr id="5122" name="Picture 2" descr="C:\Users\akiratachibana\Desktop\新しいフォルダー\original (3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32"/>
            <a:ext cx="8388000" cy="47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683568" y="260648"/>
            <a:ext cx="7992888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9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もう少し寝させてください。</a:t>
            </a:r>
          </a:p>
        </p:txBody>
      </p:sp>
      <p:pic>
        <p:nvPicPr>
          <p:cNvPr id="6146" name="Picture 2" descr="C:\Users\akiratachibana\Desktop\新しいフォルダー\medium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32000" cy="5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1403648" y="404664"/>
            <a:ext cx="633670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12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使役态构成的句型</a:t>
            </a:r>
            <a:r>
              <a:rPr lang="ja-JP" altLang="en-US" sz="1800" dirty="0"/>
              <a:t>参考：</a:t>
            </a:r>
            <a:r>
              <a:rPr lang="en-US" altLang="zh-CN" sz="1800" dirty="0"/>
              <a:t>https://zhuanlan.zhihu.com/p/32323553</a:t>
            </a:r>
            <a:br>
              <a:rPr lang="en-US" altLang="zh-CN" dirty="0"/>
            </a:br>
            <a:r>
              <a:rPr lang="ja-JP" altLang="en-US" dirty="0"/>
              <a:t>～（さ）</a:t>
            </a:r>
            <a:r>
              <a:rPr lang="ja-JP" altLang="en-US" dirty="0" err="1"/>
              <a:t>せて</a:t>
            </a:r>
            <a:r>
              <a:rPr lang="ja-JP" altLang="en-US" dirty="0"/>
              <a:t>ください</a:t>
            </a:r>
            <a:br>
              <a:rPr lang="ja-JP" altLang="en-US" dirty="0"/>
            </a:br>
            <a:r>
              <a:rPr lang="ja-JP" altLang="en-US" dirty="0"/>
              <a:t>表示请求。译：请让我</a:t>
            </a:r>
            <a:r>
              <a:rPr lang="en-US" altLang="ja-JP" dirty="0"/>
              <a:t>~</a:t>
            </a:r>
            <a:r>
              <a:rPr lang="ja-JP" altLang="en-US" dirty="0" err="1"/>
              <a:t>、</a:t>
            </a:r>
            <a:r>
              <a:rPr lang="ja-JP" altLang="en-US" dirty="0"/>
              <a:t>请允许我</a:t>
            </a:r>
            <a:r>
              <a:rPr lang="en-US" altLang="ja-JP" dirty="0"/>
              <a:t>~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请允许我拒绝。</a:t>
            </a:r>
            <a:r>
              <a:rPr lang="ja-JP" altLang="en-US" dirty="0"/>
              <a:t>断（ことわ）らせてください。／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お断（ことわ）りさせてください。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75856" y="1988840"/>
            <a:ext cx="5184576" cy="10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C:\Users\akira\Desktop\o04510249136899062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6" y="3081581"/>
            <a:ext cx="6732000" cy="37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r>
              <a:rPr lang="ja-JP" altLang="en-US" dirty="0"/>
              <a:t>～（さ）</a:t>
            </a:r>
            <a:r>
              <a:rPr lang="ja-JP" altLang="en-US" dirty="0" err="1"/>
              <a:t>せて</a:t>
            </a:r>
            <a:r>
              <a:rPr lang="ja-JP" altLang="en-US" dirty="0"/>
              <a:t>もらう</a:t>
            </a:r>
            <a:br>
              <a:rPr lang="ja-JP" altLang="en-US" dirty="0"/>
            </a:br>
            <a:r>
              <a:rPr lang="ja-JP" altLang="en-US" dirty="0"/>
              <a:t>译：</a:t>
            </a:r>
            <a:r>
              <a:rPr lang="zh-CN" altLang="en-US" dirty="0"/>
              <a:t>让我做</a:t>
            </a:r>
            <a:r>
              <a:rPr lang="en-US" altLang="zh-CN" dirty="0"/>
              <a:t>...</a:t>
            </a:r>
            <a:r>
              <a:rPr lang="zh-CN" altLang="en-US" dirty="0"/>
              <a:t>，请允许我做</a:t>
            </a:r>
            <a:r>
              <a:rPr lang="en-US" altLang="zh-CN" dirty="0"/>
              <a:t>..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能让我暂住在你家吗？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あなたの家に滞在（たいざい）させてもらってもいいですか？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39552" y="2204864"/>
            <a:ext cx="799288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70" name="Picture 2" descr="C:\Users\akira\Desktop\j0615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71" y="3356991"/>
            <a:ext cx="42862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～（さ）</a:t>
            </a:r>
            <a:r>
              <a:rPr lang="ja-JP" altLang="en-US" dirty="0" err="1"/>
              <a:t>せて</a:t>
            </a:r>
            <a:r>
              <a:rPr lang="ja-JP" altLang="en-US" dirty="0"/>
              <a:t>いただきたいんですが</a:t>
            </a:r>
            <a:br>
              <a:rPr lang="ja-JP" altLang="en-US" dirty="0"/>
            </a:br>
            <a:r>
              <a:rPr lang="ja-JP" altLang="en-US" dirty="0"/>
              <a:t>　　　～（さ）せていただけませんか</a:t>
            </a:r>
            <a:br>
              <a:rPr lang="ja-JP" altLang="en-US" dirty="0"/>
            </a:br>
            <a:r>
              <a:rPr lang="ja-JP" altLang="en-US" dirty="0"/>
              <a:t>译：请您让我</a:t>
            </a:r>
            <a:r>
              <a:rPr lang="en-US" altLang="ja-JP" dirty="0"/>
              <a:t>~</a:t>
            </a:r>
            <a:r>
              <a:rPr lang="ja-JP" altLang="en-US" dirty="0" err="1"/>
              <a:t>、</a:t>
            </a:r>
            <a:r>
              <a:rPr lang="ja-JP" altLang="en-US" dirty="0"/>
              <a:t>请您允许我</a:t>
            </a:r>
            <a:r>
              <a:rPr lang="en-US" altLang="ja-JP" dirty="0"/>
              <a:t>~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zh-CN" altLang="en-US" dirty="0"/>
              <a:t>有稍微想确认一下的事情。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少し確認（かくにん）させていただきたいんですが。</a:t>
            </a:r>
            <a:endParaRPr kumimoji="1"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539552" y="2852936"/>
            <a:ext cx="799288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94" name="Picture 2" descr="C:\Users\akira\Desktop\AdobeStock_422249652-1024x68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96" y="3978285"/>
            <a:ext cx="4140000" cy="27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1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C:\Users\akiratachibana\Documents\3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2033544" y="-1305352"/>
            <a:ext cx="3816000" cy="694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907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40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後輩にお弁当を買いに行かせます。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後輩に荷物を運ばせます。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後輩に好きな人の電話番号を調べさせます。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後輩に車を運転させます。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後輩にボールを拾わせます。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後輩に宿題をさせます。</a:t>
            </a:r>
            <a:endParaRPr kumimoji="1" lang="ja-JP" altLang="en-US" dirty="0"/>
          </a:p>
        </p:txBody>
      </p:sp>
      <p:pic>
        <p:nvPicPr>
          <p:cNvPr id="4" name="図 3" descr="C:\Users\akiratachibana\Documents\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989544" y="-497976"/>
            <a:ext cx="3564000" cy="460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584104" y="3588024"/>
            <a:ext cx="5832648" cy="48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84104" y="4079344"/>
            <a:ext cx="4824537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84104" y="4583400"/>
            <a:ext cx="7300264" cy="501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84104" y="5085184"/>
            <a:ext cx="434793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4104" y="5589240"/>
            <a:ext cx="47079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84104" y="6093296"/>
            <a:ext cx="434793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6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部下にコピーを取らせます。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部下にお茶をいれさせます。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部下を（に）残業させます。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部下に空港に迎えに来させます。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部下にお客さんを案内させます。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部下に安いホテルを探させます。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C:\Users\akiratachibana\Documents\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976996" y="-1491679"/>
            <a:ext cx="1980000" cy="496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図 4" descr="C:\Users\akiratachibana\Documents\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2138995" y="314831"/>
            <a:ext cx="1656000" cy="48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536994" y="3645024"/>
            <a:ext cx="475508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36994" y="4077072"/>
            <a:ext cx="475508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89451" y="4609680"/>
            <a:ext cx="475508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6994" y="5085184"/>
            <a:ext cx="52565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36994" y="5589240"/>
            <a:ext cx="52565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482995" y="6093296"/>
            <a:ext cx="5310583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運（はこ）ぶ　搬运　</a:t>
            </a:r>
            <a:br>
              <a:rPr lang="en-US" altLang="ja-JP" dirty="0"/>
            </a:br>
            <a:r>
              <a:rPr lang="ja-JP" altLang="en-US" dirty="0"/>
              <a:t>受付（うけつけ）　接待处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１．誰に町を案内（あんない）させましょうか。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川口さんに案内させたらどうですか。旅行ガ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イドをしていましたから。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２．誰に翻訳（ほんやく）させましょうか。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加藤さんに翻訳させたらどうですか。英語が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流（りゅう）ちょうですから。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３．誰に受付（うけつけ）に座（すわ）らせましょうか。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太田さんに座らせたらどうですか。人の名前を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覚（おぼ）えるのが上手ですから。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31674" y="1529902"/>
            <a:ext cx="720080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031674" y="2970062"/>
            <a:ext cx="7200800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31674" y="4341157"/>
            <a:ext cx="7560000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5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４．誰にお客さんを空港（くうこう）に迎（むか）えに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kumimoji="1" lang="ja-JP" altLang="en-US" dirty="0"/>
              <a:t>行かせましょうか。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吉田さんに行かせたらどうですか。車を</a:t>
            </a:r>
            <a:r>
              <a:rPr lang="ja-JP" altLang="en-US" dirty="0" err="1"/>
              <a:t>持っ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ja-JP" altLang="en-US" dirty="0" err="1"/>
              <a:t>て</a:t>
            </a:r>
            <a:r>
              <a:rPr lang="ja-JP" altLang="en-US" dirty="0"/>
              <a:t>いますから。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５．誰に部屋を掃除（そうじ）させましょうか。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渡辺さんに掃除させたらどうですか。</a:t>
            </a:r>
            <a:r>
              <a:rPr lang="ja-JP" altLang="en-US" dirty="0" err="1"/>
              <a:t>つまら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なさそうですから。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６．誰に地図（ちず）をかかせましょうか。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木村さんにかかせたらどうですか。絵が上手で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すから。</a:t>
            </a:r>
            <a:endParaRPr lang="en-US" altLang="ja-JP" dirty="0"/>
          </a:p>
        </p:txBody>
      </p:sp>
      <p:sp>
        <p:nvSpPr>
          <p:cNvPr id="5" name="角丸四角形 4"/>
          <p:cNvSpPr/>
          <p:nvPr/>
        </p:nvSpPr>
        <p:spPr>
          <a:xfrm>
            <a:off x="899592" y="1484784"/>
            <a:ext cx="6408712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971600" y="3170595"/>
            <a:ext cx="640871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899592" y="4466739"/>
            <a:ext cx="6984776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4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 descr="C:\Users\akiratachibana\Documents\1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2789552" y="-1917344"/>
            <a:ext cx="3708000" cy="820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44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　≪らしい≫</a:t>
            </a:r>
            <a:br>
              <a:rPr lang="en-US" altLang="ja-JP" dirty="0"/>
            </a:br>
            <a:r>
              <a:rPr lang="ja-JP" altLang="en-US" sz="2000" dirty="0"/>
              <a:t>参考：</a:t>
            </a:r>
            <a:r>
              <a:rPr lang="en-US" altLang="ja-JP" sz="2000" dirty="0"/>
              <a:t>http://jp.tingroom.com/yufa/jxxj/42377.html</a:t>
            </a:r>
            <a:endParaRPr kumimoji="1" lang="ja-JP" altLang="en-US" sz="2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≪</a:t>
            </a:r>
            <a:r>
              <a:rPr kumimoji="1" lang="zh-CN" altLang="en-US" dirty="0"/>
              <a:t>好像</a:t>
            </a:r>
            <a:r>
              <a:rPr lang="ja-JP" altLang="en-US" dirty="0"/>
              <a:t>≫</a:t>
            </a:r>
            <a:r>
              <a:rPr lang="zh-CN" altLang="en-US" dirty="0"/>
              <a:t>为客观的判断的依据，其可信度高</a:t>
            </a: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ja-JP" altLang="en-US" dirty="0"/>
              <a:t>　　　　（简体）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ja-JP" dirty="0"/>
              <a:t>動詞　通る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ja-JP" altLang="ja-JP" dirty="0"/>
              <a:t>形Ⅰ　おいしい　＋　らしい</a:t>
            </a:r>
          </a:p>
          <a:p>
            <a:pPr marL="0" indent="0">
              <a:buNone/>
            </a:pPr>
            <a:r>
              <a:rPr lang="ja-JP" altLang="ja-JP" dirty="0"/>
              <a:t>　形Ⅱ　静か</a:t>
            </a:r>
            <a:r>
              <a:rPr lang="ja-JP" altLang="ja-JP" strike="dblStrike" dirty="0"/>
              <a:t>だ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　名詞　雨</a:t>
            </a:r>
            <a:r>
              <a:rPr lang="ja-JP" altLang="ja-JP" strike="dblStrike" dirty="0"/>
              <a:t>だ</a:t>
            </a:r>
            <a:endParaRPr lang="en-US" altLang="ja-JP" strike="dblStrike" dirty="0"/>
          </a:p>
          <a:p>
            <a:pPr marL="0" indent="0">
              <a:buNone/>
            </a:pPr>
            <a:endParaRPr lang="ja-JP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2747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从情况的判断（ようだ）　　　　　　　听说（そうだ）</a:t>
            </a:r>
          </a:p>
        </p:txBody>
      </p:sp>
      <p:pic>
        <p:nvPicPr>
          <p:cNvPr id="3074" name="Picture 2" descr="C:\Users\akiratachibana\Desktop\yj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82343"/>
            <a:ext cx="2232000" cy="110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kiratachibana\Desktop\lgi01a2014020316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04864"/>
            <a:ext cx="1368000" cy="154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27584" y="3892062"/>
            <a:ext cx="781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3200" dirty="0"/>
              <a:t>・隣の家は、電気が消えている。出かけたらしい（○よう）です。</a:t>
            </a:r>
          </a:p>
          <a:p>
            <a:r>
              <a:rPr lang="ja-JP" altLang="en-US" sz="3200" dirty="0"/>
              <a:t>・友達から聞いたのだけど、あの店はおいしいらしい（○そうだ）よ。</a:t>
            </a:r>
          </a:p>
        </p:txBody>
      </p:sp>
      <p:sp>
        <p:nvSpPr>
          <p:cNvPr id="9" name="円/楕円 8"/>
          <p:cNvSpPr/>
          <p:nvPr/>
        </p:nvSpPr>
        <p:spPr>
          <a:xfrm>
            <a:off x="827584" y="620688"/>
            <a:ext cx="3600400" cy="327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5148064" y="620688"/>
            <a:ext cx="3600400" cy="327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933384" y="631776"/>
            <a:ext cx="3600400" cy="3271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31584" y="764704"/>
            <a:ext cx="14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</a:rPr>
              <a:t>らしい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51720" y="3385115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目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59000" y="2732903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耳</a:t>
            </a:r>
          </a:p>
        </p:txBody>
      </p:sp>
    </p:spTree>
    <p:extLst>
      <p:ext uri="{BB962C8B-B14F-4D97-AF65-F5344CB8AC3E}">
        <p14:creationId xmlns:p14="http://schemas.microsoft.com/office/powerpoint/2010/main" val="2125681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ようだ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6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動詞　　　　　行く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形容詞　　　美しい　　　＋ようだ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形容動詞　　きれい</a:t>
            </a:r>
            <a:r>
              <a:rPr kumimoji="1" lang="ja-JP" altLang="en-US" u="sng" dirty="0"/>
              <a:t>な</a:t>
            </a:r>
            <a:r>
              <a:rPr kumimoji="1" lang="ja-JP" altLang="en-US" dirty="0"/>
              <a:t>　　　</a:t>
            </a:r>
            <a:r>
              <a:rPr kumimoji="1" lang="ja-JP" altLang="en-US" dirty="0" err="1"/>
              <a:t>ような</a:t>
            </a:r>
            <a:r>
              <a:rPr kumimoji="1" lang="ja-JP" altLang="en-US" dirty="0"/>
              <a:t>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名詞　　　　　人</a:t>
            </a:r>
            <a:r>
              <a:rPr lang="ja-JP" altLang="en-US" u="sng" dirty="0"/>
              <a:t>の</a:t>
            </a:r>
            <a:r>
              <a:rPr lang="ja-JP" altLang="en-US" dirty="0"/>
              <a:t>　　　　　　ようにＶ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①比喩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（就像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一样／宛如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似的）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kumimoji="1" lang="ja-JP" altLang="en-US" dirty="0"/>
              <a:t>あの人は大きくて、まるで山のようだ。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②例示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（像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那样／按照</a:t>
            </a:r>
            <a:r>
              <a:rPr lang="en-US" altLang="zh-CN" dirty="0"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CN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样）</a:t>
            </a:r>
            <a:endParaRPr lang="en-US" altLang="zh-CN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dirty="0"/>
              <a:t>　　⇒「ようだ」の使い方はない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私は</a:t>
            </a:r>
            <a:r>
              <a:rPr kumimoji="1" lang="ja-JP" altLang="en-US" u="sng" dirty="0"/>
              <a:t>あなたのような人間</a:t>
            </a:r>
            <a:r>
              <a:rPr kumimoji="1" lang="ja-JP" altLang="en-US" dirty="0"/>
              <a:t>（</a:t>
            </a:r>
            <a:r>
              <a:rPr lang="zh-CN" altLang="en-US" dirty="0"/>
              <a:t>像你这样的人</a:t>
            </a:r>
            <a:r>
              <a:rPr lang="ja-JP" altLang="en-US" dirty="0"/>
              <a:t>）</a:t>
            </a:r>
            <a:r>
              <a:rPr kumimoji="1" lang="ja-JP" altLang="en-US" dirty="0"/>
              <a:t>になりたい。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③推測（好像</a:t>
            </a:r>
            <a:r>
              <a:rPr lang="en-US" altLang="ja-JP" dirty="0"/>
              <a:t>…</a:t>
            </a:r>
            <a:r>
              <a:rPr lang="ja-JP" altLang="en-US" dirty="0"/>
              <a:t>／就像</a:t>
            </a:r>
            <a:r>
              <a:rPr lang="en-US" altLang="ja-JP" dirty="0"/>
              <a:t>…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⇒ようなＮ、ようにＶの使い方はない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教室から声が聞こえてきます。誰かいるようです。</a:t>
            </a:r>
          </a:p>
        </p:txBody>
      </p:sp>
    </p:spTree>
    <p:extLst>
      <p:ext uri="{BB962C8B-B14F-4D97-AF65-F5344CB8AC3E}">
        <p14:creationId xmlns:p14="http://schemas.microsoft.com/office/powerpoint/2010/main" val="407550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0000"/>
          </a:xfrm>
        </p:spPr>
        <p:txBody>
          <a:bodyPr>
            <a:normAutofit fontScale="90000"/>
          </a:bodyPr>
          <a:lstStyle/>
          <a:p>
            <a:r>
              <a:rPr lang="ja-JP" altLang="en-US" sz="1800" dirty="0"/>
              <a:t>参考：</a:t>
            </a:r>
            <a:r>
              <a:rPr lang="en-US" altLang="ja-JP" sz="1800" dirty="0"/>
              <a:t>http://www.edewakaru.com/archives/17527605.html</a:t>
            </a:r>
            <a:endParaRPr kumimoji="1" lang="ja-JP" altLang="en-US" sz="1800" dirty="0"/>
          </a:p>
        </p:txBody>
      </p:sp>
      <p:pic>
        <p:nvPicPr>
          <p:cNvPr id="4098" name="Picture 2" descr="C:\Users\akira\Desktop\0a362cb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6068"/>
            <a:ext cx="4464000" cy="61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02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このカワウソは、主人の魚が食べたいらしい（ようだ）。　カワウソ　水獭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18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何かが飛んでいるらしい（ようだ）。</a:t>
            </a:r>
          </a:p>
        </p:txBody>
      </p:sp>
      <p:pic>
        <p:nvPicPr>
          <p:cNvPr id="8194" name="Picture 2" descr="C:\Users\akiratachibana\Desktop\新しいフォルダー\5b806c94ca8c80bd33c1d08b2bf34aff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52000" cy="49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395536" y="548680"/>
            <a:ext cx="817200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8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/>
              <a:t>彼はパソコンのＤＶＤを出すスイッチを押してしまったらしい（ようだ）。　押（お）す　</a:t>
            </a:r>
            <a:r>
              <a:rPr kumimoji="1" lang="zh-CN" altLang="en-US" sz="3600" dirty="0"/>
              <a:t>按</a:t>
            </a:r>
            <a:endParaRPr kumimoji="1" lang="ja-JP" altLang="en-US" sz="3600" dirty="0"/>
          </a:p>
        </p:txBody>
      </p:sp>
      <p:pic>
        <p:nvPicPr>
          <p:cNvPr id="7170" name="Picture 2" descr="C:\Users\akiratachibana\Desktop\新しいフォルダー\iMac_amp_Cat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1484763"/>
            <a:ext cx="4356000" cy="50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539552" y="332656"/>
            <a:ext cx="820891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46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カワウソは、魚が好きらしい（だそうだ）。</a:t>
            </a:r>
          </a:p>
        </p:txBody>
      </p:sp>
      <p:pic>
        <p:nvPicPr>
          <p:cNvPr id="1026" name="Picture 2" descr="C:\Users\akira\Desktop\yamatodata_s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83"/>
            <a:ext cx="8784000" cy="411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347864" y="5157192"/>
            <a:ext cx="34563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64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北海道では熊（くま）が出るらしい（そうだ）。</a:t>
            </a:r>
          </a:p>
        </p:txBody>
      </p:sp>
      <p:pic>
        <p:nvPicPr>
          <p:cNvPr id="2050" name="Picture 2" descr="C:\Users\akiratachibana\Desktop\medium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8280000" cy="46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683568" y="260648"/>
            <a:ext cx="792088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ニュースによると、桜島（さくらじま）が噴火（ふんか）したらしい（そうだ）。</a:t>
            </a:r>
            <a:endParaRPr kumimoji="1" lang="ja-JP" altLang="en-US" dirty="0"/>
          </a:p>
        </p:txBody>
      </p:sp>
      <p:pic>
        <p:nvPicPr>
          <p:cNvPr id="1026" name="Picture 2" descr="C:\Users\akiratachibana\Desktop\ScaredAnchoredHarrier-size_restricte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27"/>
            <a:ext cx="8316000" cy="467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 3"/>
          <p:cNvSpPr/>
          <p:nvPr/>
        </p:nvSpPr>
        <p:spPr>
          <a:xfrm>
            <a:off x="467544" y="260648"/>
            <a:ext cx="820891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8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なさ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おいしい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明ける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歯が抜け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6" name="コンテンツ プレースホルダー 3" descr="C:\Users\akiratachibana\Documents\1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691544" y="-1107368"/>
            <a:ext cx="3276000" cy="5724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角丸四角形 6"/>
          <p:cNvSpPr/>
          <p:nvPr/>
        </p:nvSpPr>
        <p:spPr>
          <a:xfrm>
            <a:off x="467544" y="3429000"/>
            <a:ext cx="1008112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67544" y="3789040"/>
            <a:ext cx="18002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9552" y="4293096"/>
            <a:ext cx="9000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39552" y="4725144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539552" y="5229200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おいしそうな／</a:t>
            </a:r>
            <a:r>
              <a:rPr lang="ja-JP" altLang="en-US" dirty="0"/>
              <a:t>手作りだそう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便利そうだ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寒そうだ／</a:t>
            </a:r>
            <a:r>
              <a:rPr kumimoji="1" lang="ja-JP" altLang="en-US" dirty="0"/>
              <a:t>滑りそう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遅刻しそう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穴があきそう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 descr="C:\Users\akiratachibana\Documents\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997544" y="-1525392"/>
            <a:ext cx="2052000" cy="511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図 5" descr="C:\Users\akiratachibana\Documents\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2501552" y="-8576"/>
            <a:ext cx="1296000" cy="52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角丸四角形 6"/>
          <p:cNvSpPr/>
          <p:nvPr/>
        </p:nvSpPr>
        <p:spPr>
          <a:xfrm>
            <a:off x="539551" y="3356992"/>
            <a:ext cx="468052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39551" y="3789040"/>
            <a:ext cx="2736305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9551" y="4293096"/>
            <a:ext cx="345638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39551" y="4725144"/>
            <a:ext cx="23402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539551" y="5229200"/>
            <a:ext cx="23402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02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うれしそう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眠そう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来るそう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あったそう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破れそう</a:t>
            </a:r>
          </a:p>
        </p:txBody>
      </p:sp>
      <p:pic>
        <p:nvPicPr>
          <p:cNvPr id="4" name="図 3" descr="C:\Users\akiratachibana\Documents\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3135528" y="422664"/>
            <a:ext cx="5508000" cy="547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467544" y="3158663"/>
            <a:ext cx="2160240" cy="486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67544" y="3717032"/>
            <a:ext cx="18002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67544" y="4275364"/>
            <a:ext cx="194421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39552" y="4779420"/>
            <a:ext cx="1944216" cy="52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9552" y="5373216"/>
            <a:ext cx="172819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64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　</a:t>
            </a:r>
            <a:br>
              <a:rPr lang="en-US" altLang="ja-JP" dirty="0"/>
            </a:br>
            <a:r>
              <a:rPr lang="ja-JP" altLang="en-US" dirty="0"/>
              <a:t>≪使役≫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50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en-US" dirty="0"/>
              <a:t>≪</a:t>
            </a:r>
            <a:r>
              <a:rPr lang="zh-CN" altLang="en-US" dirty="0"/>
              <a:t>让</a:t>
            </a:r>
            <a:r>
              <a:rPr lang="ja-JP" altLang="en-US" dirty="0"/>
              <a:t>～、</a:t>
            </a:r>
            <a:r>
              <a:rPr lang="zh-CN" altLang="en-US" dirty="0"/>
              <a:t>使</a:t>
            </a:r>
            <a:r>
              <a:rPr lang="ja-JP" altLang="en-US" dirty="0"/>
              <a:t>～≫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ja-JP" altLang="ja-JP" dirty="0"/>
              <a:t>Ⅰ書く　</a:t>
            </a:r>
            <a:r>
              <a:rPr lang="en-US" altLang="ja-JP" dirty="0" err="1"/>
              <a:t>kak</a:t>
            </a:r>
            <a:r>
              <a:rPr lang="en-US" altLang="ja-JP" strike="dblStrike" dirty="0" err="1"/>
              <a:t>u</a:t>
            </a:r>
            <a:r>
              <a:rPr lang="en-US" altLang="ja-JP" dirty="0"/>
              <a:t> </a:t>
            </a:r>
            <a:r>
              <a:rPr lang="ja-JP" altLang="ja-JP" dirty="0"/>
              <a:t>→書かせる</a:t>
            </a:r>
            <a:r>
              <a:rPr lang="en-US" altLang="ja-JP" dirty="0"/>
              <a:t> kak</a:t>
            </a:r>
            <a:r>
              <a:rPr lang="en-US" altLang="ja-JP" u="sng" dirty="0"/>
              <a:t>aseru</a:t>
            </a:r>
            <a:endParaRPr lang="ja-JP" altLang="ja-JP" u="sng" dirty="0"/>
          </a:p>
          <a:p>
            <a:pPr marL="0" indent="0">
              <a:buNone/>
            </a:pPr>
            <a:r>
              <a:rPr lang="ja-JP" altLang="ja-JP" dirty="0"/>
              <a:t>　　Ⅱ見</a:t>
            </a:r>
            <a:r>
              <a:rPr lang="ja-JP" altLang="ja-JP" strike="dblStrike" dirty="0"/>
              <a:t>る</a:t>
            </a:r>
            <a:r>
              <a:rPr lang="en-US" altLang="ja-JP" dirty="0"/>
              <a:t>       </a:t>
            </a:r>
            <a:r>
              <a:rPr lang="ja-JP" altLang="en-US" dirty="0"/>
              <a:t>　</a:t>
            </a:r>
            <a:r>
              <a:rPr lang="en-US" altLang="ja-JP" dirty="0"/>
              <a:t> </a:t>
            </a:r>
            <a:r>
              <a:rPr lang="ja-JP" altLang="ja-JP" dirty="0"/>
              <a:t>→見</a:t>
            </a:r>
            <a:r>
              <a:rPr lang="ja-JP" altLang="ja-JP" u="sng" dirty="0"/>
              <a:t>させる</a:t>
            </a:r>
          </a:p>
          <a:p>
            <a:pPr marL="0" indent="0">
              <a:buNone/>
            </a:pPr>
            <a:r>
              <a:rPr lang="ja-JP" altLang="ja-JP" dirty="0"/>
              <a:t>　　</a:t>
            </a:r>
            <a:r>
              <a:rPr lang="ja-JP" altLang="ja-JP" dirty="0" err="1"/>
              <a:t>Ⅲする</a:t>
            </a:r>
            <a:r>
              <a:rPr lang="ja-JP" altLang="en-US" dirty="0"/>
              <a:t>　　　　</a:t>
            </a:r>
            <a:r>
              <a:rPr lang="ja-JP" altLang="ja-JP" dirty="0"/>
              <a:t>→させる</a:t>
            </a:r>
          </a:p>
          <a:p>
            <a:pPr marL="0" indent="0">
              <a:buNone/>
            </a:pPr>
            <a:r>
              <a:rPr lang="ja-JP" altLang="ja-JP" dirty="0"/>
              <a:t>　　　来る</a:t>
            </a:r>
            <a:r>
              <a:rPr lang="ja-JP" altLang="en-US" dirty="0"/>
              <a:t>　　　　</a:t>
            </a:r>
            <a:r>
              <a:rPr lang="ja-JP" altLang="ja-JP" dirty="0"/>
              <a:t>→来させる</a:t>
            </a:r>
          </a:p>
          <a:p>
            <a:pPr marL="0" indent="0">
              <a:buNone/>
            </a:pPr>
            <a:r>
              <a:rPr lang="en-US" altLang="ja-JP" dirty="0"/>
              <a:t>  </a:t>
            </a:r>
            <a:endParaRPr lang="ja-JP" altLang="ja-JP" dirty="0"/>
          </a:p>
          <a:p>
            <a:pPr marL="0" indent="0">
              <a:buNone/>
            </a:pPr>
            <a:r>
              <a:rPr lang="ja-JP" altLang="ja-JP" dirty="0"/>
              <a:t>　１．</a:t>
            </a:r>
            <a:r>
              <a:rPr lang="ja-JP" altLang="en-US" dirty="0"/>
              <a:t>強制⇒</a:t>
            </a:r>
            <a:r>
              <a:rPr lang="en-US" altLang="ja-JP" dirty="0"/>
              <a:t>make</a:t>
            </a:r>
          </a:p>
          <a:p>
            <a:pPr marL="0" indent="0">
              <a:buNone/>
            </a:pPr>
            <a:r>
              <a:rPr lang="ja-JP" altLang="ja-JP" dirty="0"/>
              <a:t>　　　兄は妹に部屋を掃除させた。</a:t>
            </a:r>
          </a:p>
          <a:p>
            <a:pPr marL="0" indent="0">
              <a:buNone/>
            </a:pPr>
            <a:r>
              <a:rPr lang="ja-JP" altLang="ja-JP" dirty="0"/>
              <a:t>　２．</a:t>
            </a:r>
            <a:r>
              <a:rPr lang="ja-JP" altLang="en-US" dirty="0"/>
              <a:t>放任、許可⇒</a:t>
            </a:r>
            <a:r>
              <a:rPr lang="en-US" altLang="ja-JP" dirty="0"/>
              <a:t>let</a:t>
            </a:r>
          </a:p>
          <a:p>
            <a:pPr marL="0" indent="0">
              <a:buNone/>
            </a:pPr>
            <a:r>
              <a:rPr lang="ja-JP" altLang="ja-JP" dirty="0"/>
              <a:t>　　　父は子どもにやりたいことをやらせた。</a:t>
            </a:r>
          </a:p>
          <a:p>
            <a:pPr marL="0" indent="0">
              <a:buNone/>
            </a:pPr>
            <a:r>
              <a:rPr lang="ja-JP" altLang="ja-JP" dirty="0"/>
              <a:t>　３．</a:t>
            </a:r>
            <a:r>
              <a:rPr lang="ja-JP" altLang="en-US" dirty="0"/>
              <a:t>誘発（感情の原因）⇒叫人，令人</a:t>
            </a:r>
            <a:endParaRPr lang="en-US" altLang="ja-JP" dirty="0"/>
          </a:p>
          <a:p>
            <a:pPr marL="0" indent="0">
              <a:buNone/>
            </a:pPr>
            <a:r>
              <a:rPr lang="ja-JP" altLang="ja-JP" dirty="0"/>
              <a:t>　　　その作品は人々を感動させた。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lang="ja-JP" altLang="en-US" dirty="0"/>
              <a:t>　　そのコーヒーは私のよい記憶を思い出させてくれる。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（</a:t>
            </a:r>
            <a:r>
              <a:rPr lang="zh-CN" altLang="en-US" dirty="0"/>
              <a:t>那个咖啡让我想到了美好的回忆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2273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使役文の助詞</a:t>
            </a:r>
            <a:br>
              <a:rPr lang="en-US" altLang="ja-JP" sz="2800" dirty="0"/>
            </a:br>
            <a:r>
              <a:rPr lang="ja-JP" altLang="en-US" sz="2800" dirty="0"/>
              <a:t>（</a:t>
            </a:r>
            <a:r>
              <a:rPr lang="en-US" altLang="ja-JP" sz="2800" dirty="0">
                <a:hlinkClick r:id="rId2"/>
              </a:rPr>
              <a:t>https://jn1et.com/kyouan48/</a:t>
            </a:r>
            <a:r>
              <a:rPr lang="ja-JP" altLang="en-US" sz="2800" dirty="0"/>
              <a:t>）</a:t>
            </a:r>
            <a:endParaRPr kumimoji="1" lang="ja-JP" altLang="en-US" sz="2800" dirty="0"/>
          </a:p>
        </p:txBody>
      </p:sp>
      <p:pic>
        <p:nvPicPr>
          <p:cNvPr id="1026" name="Picture 2" descr="C:\Users\akiratachibana\Desktop\482-e149140320557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68000" cy="27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880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/>
              <a:t>（</a:t>
            </a:r>
            <a:r>
              <a:rPr lang="en-US" altLang="ja-JP" sz="2000" dirty="0">
                <a:hlinkClick r:id="rId2"/>
              </a:rPr>
              <a:t>http://livedoor.blogimg.jp/pumpkin1205/imgs/b/9/b9be0df1.png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pic>
        <p:nvPicPr>
          <p:cNvPr id="2050" name="Picture 2" descr="C:\Users\akiratachibana\Desktop\thOJBJ0MWZ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948000" cy="52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13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Microsoft Office PowerPoint</Application>
  <PresentationFormat>画面に合わせる (4:3)</PresentationFormat>
  <Paragraphs>151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MS Gothic</vt:lpstr>
      <vt:lpstr>Arial</vt:lpstr>
      <vt:lpstr>Calibri</vt:lpstr>
      <vt:lpstr>Office テーマ</vt:lpstr>
      <vt:lpstr>第24課　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　 ≪使役≫ </vt:lpstr>
      <vt:lpstr>使役文の助詞 （https://jn1et.com/kyouan48/）</vt:lpstr>
      <vt:lpstr>（http://livedoor.blogimg.jp/pumpkin1205/imgs/b/9/b9be0df1.png）</vt:lpstr>
      <vt:lpstr>①強制・自動詞 課長（かちょう）・部下（ぶか）</vt:lpstr>
      <vt:lpstr>①強制・他動詞 課長（かちょう）・部下（ぶか）・皿（さら）</vt:lpstr>
      <vt:lpstr>②放任・自動詞 両親（りょうしん）・子（こ）ども・旅行（りょこう）</vt:lpstr>
      <vt:lpstr>②放任・他動詞 両親（りょうしん）・子（こ）ども・ゲーム</vt:lpstr>
      <vt:lpstr>③誘発 彼は面白（おもしろ）いことをして私を笑（わら）わせました。</vt:lpstr>
      <vt:lpstr>③誘発 私は猫カフェに行って、猫を怒らせてしまいました。</vt:lpstr>
      <vt:lpstr>PowerPoint プレゼンテーション</vt:lpstr>
      <vt:lpstr>猫に散歩（さんぽ）をさせます。</vt:lpstr>
      <vt:lpstr>服を脱がせていきます。脱（ぬ）ぐ　脱</vt:lpstr>
      <vt:lpstr>PowerPoint プレゼンテーション</vt:lpstr>
      <vt:lpstr>犬は、彼を学校に行かせたくないようです。</vt:lpstr>
      <vt:lpstr>もう少し寝させてください。</vt:lpstr>
      <vt:lpstr> 使役态构成的句型参考：https://zhuanlan.zhihu.com/p/32323553 ～（さ）せてください 表示请求。译：请让我~、请允许我~ </vt:lpstr>
      <vt:lpstr> ～（さ）せてもらう 译：让我做...，请允许我做.. </vt:lpstr>
      <vt:lpstr>  ～（さ）せていただきたいんですが 　　　～（さ）せていただけませんか 译：请您让我~、请您允许我~ </vt:lpstr>
      <vt:lpstr>PowerPoint プレゼンテーション</vt:lpstr>
      <vt:lpstr>PowerPoint プレゼンテーション</vt:lpstr>
      <vt:lpstr>PowerPoint プレゼンテーション</vt:lpstr>
      <vt:lpstr>運（はこ）ぶ　搬运　 受付（うけつけ）　接待处</vt:lpstr>
      <vt:lpstr>PowerPoint プレゼンテーション</vt:lpstr>
      <vt:lpstr>　≪らしい≫ 参考：http://jp.tingroom.com/yufa/jxxj/42377.html</vt:lpstr>
      <vt:lpstr>PowerPoint プレゼンテーション</vt:lpstr>
      <vt:lpstr>ようだ</vt:lpstr>
      <vt:lpstr>参考：http://www.edewakaru.com/archives/17527605.html</vt:lpstr>
      <vt:lpstr>このカワウソは、主人の魚が食べたいらしい（ようだ）。　カワウソ　水獭</vt:lpstr>
      <vt:lpstr>何かが飛んでいるらしい（ようだ）。</vt:lpstr>
      <vt:lpstr>彼はパソコンのＤＶＤを出すスイッチを押してしまったらしい（ようだ）。　押（お）す　按</vt:lpstr>
      <vt:lpstr>カワウソは、魚が好きらしい（だそうだ）。</vt:lpstr>
      <vt:lpstr>北海道では熊（くま）が出るらしい（そうだ）。</vt:lpstr>
      <vt:lpstr>ニュースによると、桜島（さくらじま）が噴火（ふんか）したらしい（そうだ）。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2024-09-20T10:40:56Z</dcterms:created>
  <dcterms:modified xsi:type="dcterms:W3CDTF">2024-09-21T10:19:09Z</dcterms:modified>
</cp:coreProperties>
</file>